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0" r:id="rId8"/>
    <p:sldId id="262"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60"/>
  </p:normalViewPr>
  <p:slideViewPr>
    <p:cSldViewPr>
      <p:cViewPr varScale="1">
        <p:scale>
          <a:sx n="83" d="100"/>
          <a:sy n="83" d="100"/>
        </p:scale>
        <p:origin x="143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381000" y="63246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562600" y="6324600"/>
            <a:ext cx="1661096" cy="369332"/>
          </a:xfrm>
          <a:prstGeom prst="rect">
            <a:avLst/>
          </a:prstGeom>
          <a:noFill/>
        </p:spPr>
        <p:txBody>
          <a:bodyPr wrap="none" rtlCol="0">
            <a:spAutoFit/>
          </a:bodyPr>
          <a:lstStyle/>
          <a:p>
            <a:r>
              <a:rPr lang="en-US" dirty="0"/>
              <a:t>Part 1</a:t>
            </a:r>
            <a:r>
              <a:rPr lang="en-US" baseline="0" dirty="0"/>
              <a:t> Lecture 3</a:t>
            </a:r>
            <a:endParaRPr lang="en-US" dirty="0"/>
          </a:p>
        </p:txBody>
      </p:sp>
      <p:sp>
        <p:nvSpPr>
          <p:cNvPr id="9" name="TextBox 8"/>
          <p:cNvSpPr txBox="1"/>
          <p:nvPr userDrawn="1"/>
        </p:nvSpPr>
        <p:spPr>
          <a:xfrm>
            <a:off x="7543800" y="6336268"/>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5/16/2022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5/16/2022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5/16/2022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5/16/2022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1:  Federal Legislative Power</a:t>
            </a:r>
          </a:p>
          <a:p>
            <a:r>
              <a:rPr lang="en-US" dirty="0"/>
              <a:t>Lecture 3:  Constitutional Authority – The Text and Judicial Review</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Constitutional Authority</a:t>
            </a:r>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dirty="0"/>
              <a:t>The U.S. Constitution is the highest legal authority.</a:t>
            </a:r>
          </a:p>
          <a:p>
            <a:pPr lvl="1"/>
            <a:r>
              <a:rPr lang="en-US" dirty="0"/>
              <a:t>All federal and state power derives from the people, through their agreement in the Constitution.</a:t>
            </a:r>
          </a:p>
          <a:p>
            <a:r>
              <a:rPr lang="en-US" dirty="0"/>
              <a:t>Who decides the meaning of the Constitution?</a:t>
            </a:r>
          </a:p>
          <a:p>
            <a:pPr lvl="1"/>
            <a:r>
              <a:rPr lang="en-US" i="1" dirty="0" err="1"/>
              <a:t>Marbury</a:t>
            </a:r>
            <a:r>
              <a:rPr lang="en-US" i="1" dirty="0"/>
              <a:t> v. Madison</a:t>
            </a:r>
            <a:r>
              <a:rPr lang="en-US" dirty="0"/>
              <a:t> is the most important case in U.S. history because it establishes </a:t>
            </a:r>
            <a:r>
              <a:rPr lang="en-US" b="1" i="1" dirty="0"/>
              <a:t>judicial review</a:t>
            </a:r>
            <a:r>
              <a:rPr lang="en-US" dirty="0"/>
              <a:t>, which is the principle that the actions of the executive and legislative branches of government are subject to review and possible invalidation by the judicial branch.</a:t>
            </a:r>
          </a:p>
          <a:p>
            <a:r>
              <a:rPr lang="en-US" dirty="0"/>
              <a:t>Constitutional Law is a course in “case law”</a:t>
            </a:r>
          </a:p>
          <a:p>
            <a:pPr lvl="1"/>
            <a:r>
              <a:rPr lang="en-US" dirty="0"/>
              <a:t>The cases teach us how the courts have interpreted the meaning of the text of the Constitution.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Supremacy Clause</a:t>
            </a:r>
          </a:p>
        </p:txBody>
      </p:sp>
      <p:sp>
        <p:nvSpPr>
          <p:cNvPr id="3" name="Content Placeholder 2"/>
          <p:cNvSpPr>
            <a:spLocks noGrp="1"/>
          </p:cNvSpPr>
          <p:nvPr>
            <p:ph idx="1"/>
          </p:nvPr>
        </p:nvSpPr>
        <p:spPr/>
        <p:txBody>
          <a:bodyPr>
            <a:normAutofit fontScale="85000" lnSpcReduction="20000"/>
          </a:bodyPr>
          <a:lstStyle/>
          <a:p>
            <a:r>
              <a:rPr lang="en-US" dirty="0"/>
              <a:t>“This Constitution, and the Laws of the United States which shall be made in Pursuance thereof; and all Treaties made, or which shall be made, under the Authority of the United States, shall be the supreme Law of the Land . . .” (CB xlix, Art. VI Cl. 2)</a:t>
            </a:r>
          </a:p>
          <a:p>
            <a:pPr lvl="1"/>
            <a:r>
              <a:rPr lang="en-US" dirty="0"/>
              <a:t>Establishes a priority order of Federal authority:  (1) Constitutional text; (2) federal Law; (3) treaties</a:t>
            </a:r>
          </a:p>
          <a:p>
            <a:pPr lvl="1"/>
            <a:endParaRPr lang="en-US" sz="1200" dirty="0"/>
          </a:p>
          <a:p>
            <a:r>
              <a:rPr lang="en-US" dirty="0"/>
              <a:t>“. . . and the Judges in every State shall be bound thereby, </a:t>
            </a:r>
            <a:r>
              <a:rPr lang="en-US" i="1" dirty="0"/>
              <a:t>any Thing in the Constitution or Laws of any State to the Contrary notwithstanding</a:t>
            </a:r>
            <a:r>
              <a:rPr lang="en-US" dirty="0"/>
              <a:t>.”</a:t>
            </a:r>
          </a:p>
          <a:p>
            <a:pPr lvl="1"/>
            <a:r>
              <a:rPr lang="en-US" dirty="0"/>
              <a:t>Makes clear that State law (and State constitutions) are </a:t>
            </a:r>
            <a:r>
              <a:rPr lang="en-US" u="sng" dirty="0"/>
              <a:t>inferior</a:t>
            </a:r>
            <a:r>
              <a:rPr lang="en-US" dirty="0"/>
              <a:t> authority to the U.S. Constitution and Federal law</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Marbury v. Madison</a:t>
            </a:r>
            <a:r>
              <a:rPr lang="en-US" i="1" dirty="0"/>
              <a:t> </a:t>
            </a:r>
            <a:r>
              <a:rPr lang="en-US" dirty="0"/>
              <a:t>(1803)</a:t>
            </a:r>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pPr marL="0" indent="0">
              <a:buNone/>
            </a:pPr>
            <a:r>
              <a:rPr lang="en-US" sz="3400" dirty="0"/>
              <a:t>Background:</a:t>
            </a:r>
          </a:p>
          <a:p>
            <a:r>
              <a:rPr lang="en-US" sz="3400" dirty="0"/>
              <a:t>Thomas Jefferson defeated then-President Adams in the strongly contested presidential election of 1800.</a:t>
            </a:r>
          </a:p>
          <a:p>
            <a:r>
              <a:rPr lang="en-US" sz="3400" dirty="0"/>
              <a:t>President Adams – in an attempt to secure control of the judiciary for his political party before Jefferson started – named 42 justices of the peace and 16 new circuit court justices for the District of Columbia under the Organic Act.</a:t>
            </a:r>
          </a:p>
          <a:p>
            <a:r>
              <a:rPr lang="en-US" sz="3400" dirty="0" err="1"/>
              <a:t>Marbury’s</a:t>
            </a:r>
            <a:r>
              <a:rPr lang="en-US" sz="3400" dirty="0"/>
              <a:t> commission (as a Justice of the Peace) was signed by then-President Adams and sealed by the Secretary of State, but was not delivered before the expiration of Adams’ term as president. </a:t>
            </a:r>
          </a:p>
          <a:p>
            <a:r>
              <a:rPr lang="en-US" sz="3400" dirty="0"/>
              <a:t>Jefferson refused to honor the commission, claiming that it was invalid because it had not been delivered during Adams’ term.</a:t>
            </a:r>
          </a:p>
          <a:p>
            <a:r>
              <a:rPr lang="en-US" sz="3400" dirty="0"/>
              <a:t>Marbury filed suit in the U.S. Supreme Court seeking a writ of mandamus to compel Madison to deliver </a:t>
            </a:r>
            <a:r>
              <a:rPr lang="en-US" sz="3400"/>
              <a:t>the Commission</a:t>
            </a:r>
            <a:endParaRPr lang="en-US" sz="3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Marbury</a:t>
            </a:r>
            <a:r>
              <a:rPr lang="en-US" dirty="0"/>
              <a:t> v. Madison</a:t>
            </a:r>
          </a:p>
        </p:txBody>
      </p:sp>
      <p:sp>
        <p:nvSpPr>
          <p:cNvPr id="3" name="Content Placeholder 2"/>
          <p:cNvSpPr>
            <a:spLocks noGrp="1"/>
          </p:cNvSpPr>
          <p:nvPr>
            <p:ph idx="1"/>
          </p:nvPr>
        </p:nvSpPr>
        <p:spPr/>
        <p:txBody>
          <a:bodyPr>
            <a:normAutofit fontScale="92500"/>
          </a:bodyPr>
          <a:lstStyle/>
          <a:p>
            <a:pPr marL="0" indent="0">
              <a:buNone/>
            </a:pPr>
            <a:r>
              <a:rPr lang="en-US" dirty="0"/>
              <a:t>Issues: </a:t>
            </a:r>
          </a:p>
          <a:p>
            <a:pPr marL="514350" indent="-514350">
              <a:buFont typeface="+mj-lt"/>
              <a:buAutoNum type="arabicPeriod"/>
            </a:pPr>
            <a:r>
              <a:rPr lang="en-US" dirty="0"/>
              <a:t>Does Marbury have a right to receive the commission?</a:t>
            </a:r>
          </a:p>
          <a:p>
            <a:pPr marL="514350" indent="-514350">
              <a:buFont typeface="+mj-lt"/>
              <a:buAutoNum type="arabicPeriod"/>
            </a:pPr>
            <a:r>
              <a:rPr lang="en-US" dirty="0"/>
              <a:t>If Marbury is entitled to the commission, does Federal law offer a remedy (writ of mandamus) to enforce delivery of the commission?</a:t>
            </a:r>
          </a:p>
          <a:p>
            <a:pPr marL="514350" indent="-514350">
              <a:buFont typeface="+mj-lt"/>
              <a:buAutoNum type="arabicPeriod"/>
            </a:pPr>
            <a:r>
              <a:rPr lang="en-US" dirty="0"/>
              <a:t>If Federal law does offer a remedy, does the Supreme Court have the power to issue that remedy (writ of mandamus)?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Marbury</a:t>
            </a:r>
            <a:r>
              <a:rPr lang="en-US" dirty="0"/>
              <a:t> v. Madison</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Issue 1: Does Marbury have a right to receive the commission?</a:t>
            </a:r>
          </a:p>
          <a:p>
            <a:endParaRPr lang="en-US" sz="1100" dirty="0"/>
          </a:p>
          <a:p>
            <a:pPr marL="0" indent="0">
              <a:buNone/>
            </a:pPr>
            <a:r>
              <a:rPr lang="en-US" dirty="0"/>
              <a:t>Holding 1:  Yes, if an appointment has been made and confirmed, and the commission signed by the President, the commission is complete and must be delivered.</a:t>
            </a:r>
          </a:p>
          <a:p>
            <a:r>
              <a:rPr lang="en-US" dirty="0"/>
              <a:t>“It is therefore decidedly the opinion of the court, that when a commission has been signed by the president, the appointment is made; and that the commission is complete when the seal of the United States has been affixed to it by the secretary of state.”  (CB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Marbury v. Madison</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Issue 2: If </a:t>
            </a:r>
            <a:r>
              <a:rPr lang="en-US" dirty="0" err="1"/>
              <a:t>Marbury</a:t>
            </a:r>
            <a:r>
              <a:rPr lang="en-US" dirty="0"/>
              <a:t> is entitled to the commission, does Federal law offer a remedy (writ of mandamus) to enforce delivery of the commission?</a:t>
            </a:r>
          </a:p>
          <a:p>
            <a:pPr marL="0" indent="0">
              <a:buNone/>
            </a:pPr>
            <a:endParaRPr lang="en-US" sz="1100" dirty="0"/>
          </a:p>
          <a:p>
            <a:pPr marL="0" indent="0">
              <a:buNone/>
            </a:pPr>
            <a:r>
              <a:rPr lang="en-US" dirty="0"/>
              <a:t>Holding 2:  Yes, Federal law offers a remedy</a:t>
            </a:r>
          </a:p>
          <a:p>
            <a:r>
              <a:rPr lang="en-US" dirty="0"/>
              <a:t>The Organic Act directs the Secretary of State to deliver the commission.</a:t>
            </a:r>
          </a:p>
          <a:p>
            <a:pPr lvl="1"/>
            <a:r>
              <a:rPr lang="en-US" dirty="0"/>
              <a:t>“But where a specific duty is assigned by law, and individual rights depend upon performance of that duty, it seems equally clear that the individual who considers himself injured has a right to resort to the laws of his country for a remedy.”  (CB 4)</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Marbury</a:t>
            </a:r>
            <a:r>
              <a:rPr lang="en-US" dirty="0"/>
              <a:t> v. Madison</a:t>
            </a:r>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en-US" sz="3400" dirty="0"/>
              <a:t>Issue 3: If Federal law does offer a remedy, does the Supreme Court have the power to issue that remedy (writ of mandamus)?</a:t>
            </a:r>
          </a:p>
          <a:p>
            <a:pPr marL="0" indent="0">
              <a:buNone/>
            </a:pPr>
            <a:endParaRPr lang="en-US" sz="1400" dirty="0"/>
          </a:p>
          <a:p>
            <a:pPr marL="0" indent="0">
              <a:buNone/>
            </a:pPr>
            <a:r>
              <a:rPr lang="en-US" sz="3400" dirty="0"/>
              <a:t>Holding 3:  The Supreme Court </a:t>
            </a:r>
            <a:r>
              <a:rPr lang="en-US" sz="3400" i="1" dirty="0"/>
              <a:t>does not</a:t>
            </a:r>
            <a:r>
              <a:rPr lang="en-US" sz="3400" dirty="0"/>
              <a:t> have the power to issue the writ of mandamus, because the law giving the Court such a power is unconstitutional.</a:t>
            </a:r>
          </a:p>
          <a:p>
            <a:r>
              <a:rPr lang="en-US" dirty="0"/>
              <a:t>“The authority, therefore, given to the supreme court, by the act establishing the judicial courts of the United States, to issue writs of mandamus to public officers, appears not to be warranted by the constitution . . .” (CB 6)</a:t>
            </a:r>
          </a:p>
          <a:p>
            <a:pPr lvl="1"/>
            <a:r>
              <a:rPr lang="en-US" dirty="0"/>
              <a:t>Judiciary Act of 1789 conflicts with the Constitution.</a:t>
            </a:r>
          </a:p>
          <a:p>
            <a:pPr lvl="1"/>
            <a:r>
              <a:rPr lang="en-US" dirty="0"/>
              <a:t>The Supreme Court </a:t>
            </a:r>
            <a:r>
              <a:rPr lang="en-US" i="1" dirty="0"/>
              <a:t>does not</a:t>
            </a:r>
            <a:r>
              <a:rPr lang="en-US" dirty="0"/>
              <a:t> have the power to issue the writ.</a:t>
            </a:r>
          </a:p>
          <a:p>
            <a:r>
              <a:rPr lang="en-US" dirty="0"/>
              <a:t>The courts have the power of judicial review.</a:t>
            </a:r>
          </a:p>
          <a:p>
            <a:pPr lvl="1"/>
            <a:r>
              <a:rPr lang="en-US" dirty="0"/>
              <a:t>“It is emphatically the province and duty of the judicial department to say what the law is.” (CB 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fontScale="77500" lnSpcReduction="20000"/>
          </a:bodyPr>
          <a:lstStyle/>
          <a:p>
            <a:r>
              <a:rPr lang="en-US" dirty="0"/>
              <a:t>The Supreme Court in </a:t>
            </a:r>
            <a:r>
              <a:rPr lang="en-US" i="1" dirty="0"/>
              <a:t>Marbury</a:t>
            </a:r>
            <a:r>
              <a:rPr lang="en-US" dirty="0"/>
              <a:t> was presented with a challenge:  award the writ, granting Marbury the commission he was entitled to, or deny the writ thus denying Marbury his entitled commission.</a:t>
            </a:r>
          </a:p>
          <a:p>
            <a:pPr lvl="1"/>
            <a:r>
              <a:rPr lang="en-US" dirty="0"/>
              <a:t>If the court issued the writ, it would probably be ignored by the new Presidential administration.</a:t>
            </a:r>
          </a:p>
          <a:p>
            <a:pPr lvl="1"/>
            <a:r>
              <a:rPr lang="en-US" dirty="0"/>
              <a:t>If the court denied the writ, Marbury would not receive his commission which he was entitled to under law.</a:t>
            </a:r>
          </a:p>
          <a:p>
            <a:r>
              <a:rPr lang="en-US" dirty="0"/>
              <a:t>Chief Justice Marshall finds a third option – he wrote an opinion indicating Marbury was entitled to the commission, but that the Supreme Court </a:t>
            </a:r>
            <a:r>
              <a:rPr lang="en-US" i="1" dirty="0"/>
              <a:t>lacked the power</a:t>
            </a:r>
            <a:r>
              <a:rPr lang="en-US" dirty="0"/>
              <a:t> to issue the writ </a:t>
            </a:r>
            <a:r>
              <a:rPr lang="en-US" i="1" dirty="0"/>
              <a:t>because the law granting the Court that power was unconstitutional.</a:t>
            </a:r>
            <a:endParaRPr lang="en-US" dirty="0"/>
          </a:p>
          <a:p>
            <a:pPr lvl="1"/>
            <a:r>
              <a:rPr lang="en-US" dirty="0"/>
              <a:t>By this ruling, Marshall also established judicial review.</a:t>
            </a:r>
          </a:p>
        </p:txBody>
      </p:sp>
    </p:spTree>
  </p:cSld>
  <p:clrMapOvr>
    <a:masterClrMapping/>
  </p:clrMapOvr>
</p:sld>
</file>

<file path=ppt/theme/theme1.xml><?xml version="1.0" encoding="utf-8"?>
<a:theme xmlns:a="http://schemas.openxmlformats.org/drawingml/2006/main" name="Constitutio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Constitutional Law</Template>
  <TotalTime>7678</TotalTime>
  <Words>987</Words>
  <Application>Microsoft Office PowerPoint</Application>
  <PresentationFormat>On-screen Show (4:3)</PresentationFormat>
  <Paragraphs>54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Constitutional Law</vt:lpstr>
      <vt:lpstr>Constitutional Law</vt:lpstr>
      <vt:lpstr>Constitutional Authority</vt:lpstr>
      <vt:lpstr>Supremacy Clause</vt:lpstr>
      <vt:lpstr>Marbury v. Madison (1803)</vt:lpstr>
      <vt:lpstr>Marbury v. Madison</vt:lpstr>
      <vt:lpstr>Marbury v. Madison</vt:lpstr>
      <vt:lpstr>Marbury v. Madison</vt:lpstr>
      <vt:lpstr>Marbury v. Madison</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2</cp:revision>
  <dcterms:created xsi:type="dcterms:W3CDTF">2014-06-10T04:03:23Z</dcterms:created>
  <dcterms:modified xsi:type="dcterms:W3CDTF">2022-05-16T14:15:25Z</dcterms:modified>
</cp:coreProperties>
</file>